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52" r:id="rId4"/>
    <p:sldId id="1553" r:id="rId5"/>
    <p:sldId id="1554" r:id="rId6"/>
    <p:sldId id="1501" r:id="rId7"/>
    <p:sldId id="1555" r:id="rId8"/>
    <p:sldId id="1556" r:id="rId9"/>
    <p:sldId id="1533" r:id="rId10"/>
    <p:sldId id="1546" r:id="rId11"/>
    <p:sldId id="1550" r:id="rId12"/>
    <p:sldId id="1547" r:id="rId13"/>
    <p:sldId id="1548" r:id="rId14"/>
    <p:sldId id="1549" r:id="rId15"/>
    <p:sldId id="1557" r:id="rId16"/>
    <p:sldId id="1558" r:id="rId17"/>
    <p:sldId id="1559" r:id="rId18"/>
    <p:sldId id="1560" r:id="rId19"/>
    <p:sldId id="1561" r:id="rId20"/>
    <p:sldId id="1562" r:id="rId21"/>
    <p:sldId id="1563" r:id="rId22"/>
    <p:sldId id="1564" r:id="rId23"/>
    <p:sldId id="1565" r:id="rId2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60996-9D4D-416B-8C5F-A9501CF82EF8}" v="678" dt="2022-05-28T22:36:07.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5/28/2022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5/28/2022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5/28/2022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5/28/2022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29,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Chosen of God</a:t>
            </a:r>
          </a:p>
          <a:p>
            <a:pPr algn="ctr"/>
            <a:r>
              <a:rPr lang="en-US" sz="2800" i="1" dirty="0"/>
              <a:t>2 Thessalonians 2:13-17</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For I am not ashamed of the gospel, for it is the power of God for salvation to everyone who believes, to the Jew first and also to the Greek.</a:t>
            </a:r>
          </a:p>
        </p:txBody>
      </p:sp>
    </p:spTree>
    <p:extLst>
      <p:ext uri="{BB962C8B-B14F-4D97-AF65-F5344CB8AC3E}">
        <p14:creationId xmlns:p14="http://schemas.microsoft.com/office/powerpoint/2010/main" val="32063096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32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7097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John 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Beloved, now we are children of God, and it has not appeared as yet what we will be. We know that when He appears, we will be like Him, because we will see Him just as He is.</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336672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3:20-21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For our citizenship is in heaven, from which also we eagerly wait for a Savior, the Lord Jesus Christ; 21 who will transform the body of our humble state into conformity with the body of His glory, by the exertion of the power that He has even to subject all things to Himself.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5013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Peter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24671"/>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 9 For he who lacks these qualities is blind or short-sighted, having forgotten his purification from his former sins. 10 Therefore, brethren, be all the more diligent to make certain about His </a:t>
            </a:r>
            <a:r>
              <a:rPr lang="en-US" sz="3200" i="1" u="sng" dirty="0">
                <a:effectLst/>
                <a:latin typeface="Calibri" panose="020F0502020204030204" pitchFamily="34" charset="0"/>
                <a:ea typeface="Calibri" panose="020F0502020204030204" pitchFamily="34" charset="0"/>
                <a:cs typeface="Calibri" panose="020F0502020204030204" pitchFamily="34" charset="0"/>
              </a:rPr>
              <a:t>calling</a:t>
            </a:r>
            <a:r>
              <a:rPr lang="en-US" sz="3200" i="1" dirty="0">
                <a:effectLst/>
                <a:latin typeface="Calibri" panose="020F0502020204030204" pitchFamily="34" charset="0"/>
                <a:ea typeface="Calibri" panose="020F0502020204030204" pitchFamily="34" charset="0"/>
                <a:cs typeface="Calibri" panose="020F0502020204030204" pitchFamily="34" charset="0"/>
              </a:rPr>
              <a:t> and </a:t>
            </a:r>
            <a:r>
              <a:rPr lang="en-US" sz="3200" i="1" u="sng" dirty="0">
                <a:effectLst/>
                <a:latin typeface="Calibri" panose="020F0502020204030204" pitchFamily="34" charset="0"/>
                <a:ea typeface="Calibri" panose="020F0502020204030204" pitchFamily="34" charset="0"/>
                <a:cs typeface="Calibri" panose="020F0502020204030204" pitchFamily="34" charset="0"/>
              </a:rPr>
              <a:t>choosing</a:t>
            </a:r>
            <a:r>
              <a:rPr lang="en-US" sz="3200" i="1" dirty="0">
                <a:effectLst/>
                <a:latin typeface="Calibri" panose="020F0502020204030204" pitchFamily="34" charset="0"/>
                <a:ea typeface="Calibri" panose="020F0502020204030204" pitchFamily="34" charset="0"/>
                <a:cs typeface="Calibri" panose="020F0502020204030204" pitchFamily="34" charset="0"/>
              </a:rPr>
              <a:t> you; for as long as you </a:t>
            </a:r>
            <a:r>
              <a:rPr lang="en-US" sz="3200" i="1" u="sng" dirty="0">
                <a:effectLst/>
                <a:latin typeface="Calibri" panose="020F0502020204030204" pitchFamily="34" charset="0"/>
                <a:ea typeface="Calibri" panose="020F0502020204030204" pitchFamily="34" charset="0"/>
                <a:cs typeface="Calibri" panose="020F0502020204030204" pitchFamily="34" charset="0"/>
              </a:rPr>
              <a:t>practice</a:t>
            </a:r>
            <a:r>
              <a:rPr lang="en-US" sz="3200" i="1" dirty="0">
                <a:effectLst/>
                <a:latin typeface="Calibri" panose="020F0502020204030204" pitchFamily="34" charset="0"/>
                <a:ea typeface="Calibri" panose="020F0502020204030204" pitchFamily="34" charset="0"/>
                <a:cs typeface="Calibri" panose="020F0502020204030204" pitchFamily="34" charset="0"/>
              </a:rPr>
              <a:t> these things, you will never stumble;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2583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Believers are </a:t>
            </a:r>
            <a:r>
              <a:rPr lang="en-US" sz="3200" b="1" u="sng" cap="none" dirty="0">
                <a:solidFill>
                  <a:schemeClr val="accent5">
                    <a:lumMod val="60000"/>
                    <a:lumOff val="40000"/>
                  </a:schemeClr>
                </a:solidFill>
                <a:latin typeface="+mn-lt"/>
              </a:rPr>
              <a:t>challenged</a:t>
            </a:r>
            <a:r>
              <a:rPr lang="en-US" sz="3200" b="1" cap="none" dirty="0">
                <a:solidFill>
                  <a:schemeClr val="accent5">
                    <a:lumMod val="60000"/>
                    <a:lumOff val="40000"/>
                  </a:schemeClr>
                </a:solidFill>
                <a:latin typeface="+mn-lt"/>
              </a:rPr>
              <a:t> by God </a:t>
            </a:r>
            <a:r>
              <a:rPr lang="en-US" sz="3200" b="1" cap="none" baseline="30000" dirty="0">
                <a:solidFill>
                  <a:schemeClr val="accent5">
                    <a:lumMod val="60000"/>
                    <a:lumOff val="40000"/>
                  </a:schemeClr>
                </a:solidFill>
                <a:latin typeface="+mn-lt"/>
              </a:rPr>
              <a:t>(2:15)</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796319"/>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So then, brethren, </a:t>
            </a:r>
            <a:r>
              <a:rPr lang="en-US" sz="2400" b="1" i="1" u="sng" dirty="0">
                <a:latin typeface="Calibri" panose="020F0502020204030204" pitchFamily="34" charset="0"/>
                <a:cs typeface="Calibri" panose="020F0502020204030204" pitchFamily="34" charset="0"/>
              </a:rPr>
              <a:t>stand</a:t>
            </a:r>
            <a:r>
              <a:rPr lang="en-US" sz="2400" i="1" dirty="0">
                <a:latin typeface="Calibri" panose="020F0502020204030204" pitchFamily="34" charset="0"/>
                <a:cs typeface="Calibri" panose="020F0502020204030204" pitchFamily="34" charset="0"/>
              </a:rPr>
              <a:t> </a:t>
            </a:r>
            <a:r>
              <a:rPr lang="en-US" sz="2400" b="1" i="1" u="sng" dirty="0">
                <a:latin typeface="Calibri" panose="020F0502020204030204" pitchFamily="34" charset="0"/>
                <a:cs typeface="Calibri" panose="020F0502020204030204" pitchFamily="34" charset="0"/>
              </a:rPr>
              <a:t>firm</a:t>
            </a:r>
            <a:r>
              <a:rPr lang="en-US" sz="2400" i="1" dirty="0">
                <a:latin typeface="Calibri" panose="020F0502020204030204" pitchFamily="34" charset="0"/>
                <a:cs typeface="Calibri" panose="020F0502020204030204" pitchFamily="34" charset="0"/>
              </a:rPr>
              <a:t> and </a:t>
            </a:r>
            <a:r>
              <a:rPr lang="en-US" sz="2400" b="1" i="1" u="sng" dirty="0">
                <a:latin typeface="Calibri" panose="020F0502020204030204" pitchFamily="34" charset="0"/>
                <a:cs typeface="Calibri" panose="020F0502020204030204" pitchFamily="34" charset="0"/>
              </a:rPr>
              <a:t>hold</a:t>
            </a:r>
            <a:r>
              <a:rPr lang="en-US" sz="2400" i="1" dirty="0">
                <a:latin typeface="Calibri" panose="020F0502020204030204" pitchFamily="34" charset="0"/>
                <a:cs typeface="Calibri" panose="020F0502020204030204" pitchFamily="34" charset="0"/>
              </a:rPr>
              <a:t> to the traditions which you were taught, whether by word of mouth or by letter from us.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25100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Galatians 5:1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“It was for freedom that Christ set us free; therefore keep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standing firm</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and do not be subject again to a yoke of slavery.”</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247060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1:27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Times New Roman" panose="02020603050405020304" pitchFamily="18" charset="0"/>
              </a:rPr>
              <a:t>Only c</a:t>
            </a:r>
            <a:r>
              <a:rPr lang="en-US" sz="3600" i="1" dirty="0">
                <a:effectLst/>
                <a:latin typeface="Calibri" panose="020F0502020204030204" pitchFamily="34" charset="0"/>
                <a:ea typeface="Times New Roman" panose="02020603050405020304" pitchFamily="18" charset="0"/>
              </a:rPr>
              <a:t>onduct yourselves in a manner worthy of the gospel of Christ, so that whether I come and see you or remain absent, I will hear of you that you are </a:t>
            </a:r>
            <a:r>
              <a:rPr lang="en-US" sz="3600" b="1" i="1" u="sng" dirty="0">
                <a:effectLst/>
                <a:latin typeface="Calibri" panose="020F0502020204030204" pitchFamily="34" charset="0"/>
                <a:ea typeface="Times New Roman" panose="02020603050405020304" pitchFamily="18" charset="0"/>
              </a:rPr>
              <a:t>standing firm</a:t>
            </a:r>
            <a:r>
              <a:rPr lang="en-US" sz="3600" b="1" i="1" dirty="0">
                <a:effectLst/>
                <a:latin typeface="Calibri" panose="020F0502020204030204" pitchFamily="34" charset="0"/>
                <a:ea typeface="Times New Roman" panose="02020603050405020304" pitchFamily="18" charset="0"/>
              </a:rPr>
              <a:t> </a:t>
            </a:r>
            <a:r>
              <a:rPr lang="en-US" sz="3600" i="1" dirty="0">
                <a:effectLst/>
                <a:latin typeface="Calibri" panose="020F0502020204030204" pitchFamily="34" charset="0"/>
                <a:ea typeface="Times New Roman" panose="02020603050405020304" pitchFamily="18" charset="0"/>
              </a:rPr>
              <a:t>in one spirit, with one mind striving together for the faith of the gospel; </a:t>
            </a:r>
            <a:endParaRPr lang="en-US" sz="36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908809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16:3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Be on the alert</a:t>
            </a:r>
            <a:r>
              <a:rPr lang="en-US" sz="3600" i="1" dirty="0">
                <a:latin typeface="Calibri" panose="020F0502020204030204" pitchFamily="34" charset="0"/>
                <a:ea typeface="Times New Roman" panose="02020603050405020304" pitchFamily="18" charset="0"/>
                <a:cs typeface="Calibri" panose="020F0502020204030204" pitchFamily="34" charset="0"/>
              </a:rPr>
              <a:t>, </a:t>
            </a:r>
            <a:r>
              <a:rPr lang="en-US" sz="3600" b="1" i="1" u="sng" dirty="0">
                <a:latin typeface="Calibri" panose="020F0502020204030204" pitchFamily="34" charset="0"/>
                <a:ea typeface="Times New Roman" panose="02020603050405020304" pitchFamily="18" charset="0"/>
                <a:cs typeface="Calibri" panose="020F0502020204030204" pitchFamily="34" charset="0"/>
              </a:rPr>
              <a:t>stand </a:t>
            </a:r>
            <a:r>
              <a:rPr lang="en-US" sz="3600" b="1" i="1" u="sng" dirty="0">
                <a:effectLst/>
                <a:latin typeface="Calibri" panose="020F0502020204030204" pitchFamily="34" charset="0"/>
                <a:ea typeface="Times New Roman" panose="02020603050405020304" pitchFamily="18" charset="0"/>
                <a:cs typeface="Calibri" panose="020F0502020204030204" pitchFamily="34" charset="0"/>
              </a:rPr>
              <a:t>firm</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in the faith, act like men, be strong.</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492925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Believers are </a:t>
            </a:r>
            <a:r>
              <a:rPr lang="en-US" sz="3200" b="1" u="sng" cap="none" dirty="0">
                <a:solidFill>
                  <a:schemeClr val="accent5">
                    <a:lumMod val="60000"/>
                    <a:lumOff val="40000"/>
                  </a:schemeClr>
                </a:solidFill>
                <a:latin typeface="+mn-lt"/>
              </a:rPr>
              <a:t>challenged</a:t>
            </a:r>
            <a:r>
              <a:rPr lang="en-US" sz="3200" b="1" cap="none" dirty="0">
                <a:solidFill>
                  <a:schemeClr val="accent5">
                    <a:lumMod val="60000"/>
                    <a:lumOff val="40000"/>
                  </a:schemeClr>
                </a:solidFill>
                <a:latin typeface="+mn-lt"/>
              </a:rPr>
              <a:t> by God </a:t>
            </a:r>
            <a:r>
              <a:rPr lang="en-US" sz="3200" b="1" cap="none" baseline="30000" dirty="0">
                <a:solidFill>
                  <a:schemeClr val="accent5">
                    <a:lumMod val="60000"/>
                    <a:lumOff val="40000"/>
                  </a:schemeClr>
                </a:solidFill>
                <a:latin typeface="+mn-lt"/>
              </a:rPr>
              <a:t>(2:15)</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796319"/>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So then, brethren, </a:t>
            </a:r>
            <a:r>
              <a:rPr lang="en-US" sz="2400" b="1" i="1" u="sng" dirty="0">
                <a:latin typeface="Calibri" panose="020F0502020204030204" pitchFamily="34" charset="0"/>
                <a:cs typeface="Calibri" panose="020F0502020204030204" pitchFamily="34" charset="0"/>
              </a:rPr>
              <a:t>stand</a:t>
            </a:r>
            <a:r>
              <a:rPr lang="en-US" sz="2400" i="1" dirty="0">
                <a:latin typeface="Calibri" panose="020F0502020204030204" pitchFamily="34" charset="0"/>
                <a:cs typeface="Calibri" panose="020F0502020204030204" pitchFamily="34" charset="0"/>
              </a:rPr>
              <a:t> </a:t>
            </a:r>
            <a:r>
              <a:rPr lang="en-US" sz="2400" b="1" i="1" u="sng" dirty="0">
                <a:latin typeface="Calibri" panose="020F0502020204030204" pitchFamily="34" charset="0"/>
                <a:cs typeface="Calibri" panose="020F0502020204030204" pitchFamily="34" charset="0"/>
              </a:rPr>
              <a:t>firm</a:t>
            </a:r>
            <a:r>
              <a:rPr lang="en-US" sz="2400" i="1" dirty="0">
                <a:latin typeface="Calibri" panose="020F0502020204030204" pitchFamily="34" charset="0"/>
                <a:cs typeface="Calibri" panose="020F0502020204030204" pitchFamily="34" charset="0"/>
              </a:rPr>
              <a:t> and </a:t>
            </a:r>
            <a:r>
              <a:rPr lang="en-US" sz="2400" b="1" i="1" u="sng" dirty="0">
                <a:latin typeface="Calibri" panose="020F0502020204030204" pitchFamily="34" charset="0"/>
                <a:cs typeface="Calibri" panose="020F0502020204030204" pitchFamily="34" charset="0"/>
              </a:rPr>
              <a:t>hold</a:t>
            </a:r>
            <a:r>
              <a:rPr lang="en-US" sz="2400" i="1" dirty="0">
                <a:latin typeface="Calibri" panose="020F0502020204030204" pitchFamily="34" charset="0"/>
                <a:cs typeface="Calibri" panose="020F0502020204030204" pitchFamily="34" charset="0"/>
              </a:rPr>
              <a:t> to the </a:t>
            </a:r>
            <a:r>
              <a:rPr lang="en-US" sz="2400" b="1" i="1" u="sng" dirty="0">
                <a:latin typeface="Calibri" panose="020F0502020204030204" pitchFamily="34" charset="0"/>
                <a:cs typeface="Calibri" panose="020F0502020204030204" pitchFamily="34" charset="0"/>
              </a:rPr>
              <a:t>traditions</a:t>
            </a:r>
            <a:r>
              <a:rPr lang="en-US" sz="2400" i="1" dirty="0">
                <a:latin typeface="Calibri" panose="020F0502020204030204" pitchFamily="34" charset="0"/>
                <a:cs typeface="Calibri" panose="020F0502020204030204" pitchFamily="34" charset="0"/>
              </a:rPr>
              <a:t> which you were taught, whether by word of mouth or by letter from us.</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A5E5912-3235-A4BB-E5D5-8EFEEB407325}"/>
              </a:ext>
            </a:extLst>
          </p:cNvPr>
          <p:cNvSpPr txBox="1"/>
          <p:nvPr/>
        </p:nvSpPr>
        <p:spPr>
          <a:xfrm>
            <a:off x="300682" y="2624034"/>
            <a:ext cx="11590636" cy="3416320"/>
          </a:xfrm>
          <a:prstGeom prst="rect">
            <a:avLst/>
          </a:prstGeom>
          <a:noFill/>
        </p:spPr>
        <p:txBody>
          <a:bodyPr wrap="square" rtlCol="0">
            <a:spAutoFit/>
          </a:bodyPr>
          <a:lstStyle/>
          <a:p>
            <a:pPr marL="0" marR="0" algn="just">
              <a:spcBef>
                <a:spcPts val="0"/>
              </a:spcBef>
              <a:spcAft>
                <a:spcPts val="0"/>
              </a:spcAft>
            </a:pPr>
            <a:r>
              <a:rPr lang="en-US" sz="3600" i="1" dirty="0">
                <a:latin typeface="Calibri" panose="020F0502020204030204" pitchFamily="34" charset="0"/>
                <a:ea typeface="Times New Roman" panose="02020603050405020304" pitchFamily="18" charset="0"/>
              </a:rPr>
              <a:t>1 Thessalonians 2:13</a:t>
            </a:r>
          </a:p>
          <a:p>
            <a:pPr marL="0" marR="0" algn="just">
              <a:spcBef>
                <a:spcPts val="0"/>
              </a:spcBef>
              <a:spcAft>
                <a:spcPts val="0"/>
              </a:spcAft>
            </a:pPr>
            <a:r>
              <a:rPr lang="en-US" sz="3600" i="1" dirty="0">
                <a:latin typeface="Calibri" panose="020F0502020204030204" pitchFamily="34" charset="0"/>
                <a:ea typeface="Times New Roman" panose="02020603050405020304" pitchFamily="18" charset="0"/>
              </a:rPr>
              <a:t>For this reason we also constantly thank God that when you received the word of God which you heard from us, you accepted it not as the word of men, but for what it really is, the word of God, which also performs its work in you who believe. </a:t>
            </a:r>
          </a:p>
        </p:txBody>
      </p:sp>
    </p:spTree>
    <p:extLst>
      <p:ext uri="{BB962C8B-B14F-4D97-AF65-F5344CB8AC3E}">
        <p14:creationId xmlns:p14="http://schemas.microsoft.com/office/powerpoint/2010/main" val="25629230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chosen you from the beginning for salvation through sanctification by the Spirit and faith in the truth. 14 It was for this He called you through our gospel, that you may gain the glory of our Lord Jesus Christ. 15 So then, brethren, stand firm and hold to the traditions which you were taught, whether by word of mouth or by letter from us. 16 Now may our Lord Jesus Christ Himself and God our Father, who has loved us and given us eternal comfort and good hope by grace, 17 comfort and strengthen your hearts in every good work and word.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Colossians 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See to it that no one takes you captive through philosophy and empty deception, according to the tradition of men, according to the elementary principles of the world, rather than according to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7884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Psalm 119:9-11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How can a young man keep his way pure? By keeping it according to Your word. 10 With all my heart I have sought You; Do not let me wander from Your commandments. 11 Your word I have treasured in my heart, That I may not sin against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9319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Believers are </a:t>
            </a:r>
            <a:r>
              <a:rPr lang="en-US" sz="3200" b="1" u="sng" cap="none" dirty="0">
                <a:solidFill>
                  <a:schemeClr val="accent5">
                    <a:lumMod val="60000"/>
                    <a:lumOff val="40000"/>
                  </a:schemeClr>
                </a:solidFill>
                <a:latin typeface="+mn-lt"/>
              </a:rPr>
              <a:t>comforted</a:t>
            </a:r>
            <a:r>
              <a:rPr lang="en-US" sz="3200" b="1" cap="none" dirty="0">
                <a:solidFill>
                  <a:schemeClr val="accent5">
                    <a:lumMod val="60000"/>
                    <a:lumOff val="40000"/>
                  </a:schemeClr>
                </a:solidFill>
                <a:latin typeface="+mn-lt"/>
              </a:rPr>
              <a:t> by God </a:t>
            </a:r>
            <a:r>
              <a:rPr lang="en-US" sz="3200" b="1" cap="none" baseline="30000" dirty="0">
                <a:solidFill>
                  <a:schemeClr val="accent5">
                    <a:lumMod val="60000"/>
                    <a:lumOff val="40000"/>
                  </a:schemeClr>
                </a:solidFill>
                <a:latin typeface="+mn-lt"/>
              </a:rPr>
              <a:t>(2:16-17)</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796319"/>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16 Now may our Lord Jesus Christ Himself and God our Father, who has loved us and given us eternal comfort and good hope by grace, 17 comfort and strengthen your hearts in every good work and word.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7121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29,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Chosen of God</a:t>
            </a:r>
          </a:p>
          <a:p>
            <a:pPr algn="ctr"/>
            <a:r>
              <a:rPr lang="en-US" sz="2800" i="1" dirty="0"/>
              <a:t>2 Thessalonians 2:13-17</a:t>
            </a:r>
          </a:p>
        </p:txBody>
      </p:sp>
    </p:spTree>
    <p:extLst>
      <p:ext uri="{BB962C8B-B14F-4D97-AF65-F5344CB8AC3E}">
        <p14:creationId xmlns:p14="http://schemas.microsoft.com/office/powerpoint/2010/main" val="31661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Standing on the promises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ctr">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Standing on the promises that cannot fail,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When the howling storms of doubt and fear prevail,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By the living Word of God I shall prevail,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Standing on the promises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8795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Promises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of the return of Jesus, </a:t>
            </a:r>
            <a:r>
              <a:rPr lang="en-US" sz="2400" i="1" dirty="0">
                <a:effectLst/>
                <a:latin typeface="Calibri" panose="020F0502020204030204" pitchFamily="34" charset="0"/>
                <a:ea typeface="Calibri" panose="020F0502020204030204" pitchFamily="34" charset="0"/>
                <a:cs typeface="Calibri" panose="020F0502020204030204" pitchFamily="34" charset="0"/>
              </a:rPr>
              <a:t>“who rescues us from the wrath to come”</a:t>
            </a:r>
            <a:r>
              <a:rPr lang="en-US" sz="2400" dirty="0">
                <a:effectLst/>
                <a:latin typeface="Arial" panose="020B0604020202020204" pitchFamily="34" charset="0"/>
                <a:ea typeface="Calibri" panose="020F0502020204030204" pitchFamily="34" charset="0"/>
                <a:cs typeface="Times New Roman" panose="02020603050405020304" pitchFamily="18" charset="0"/>
              </a:rPr>
              <a:t> (1 Thessalonians 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of fellowship with Jesus and the saints upon the return of Christ (1 Thessalonians 2:19).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of being blameless and holy, fit for glory at the return of Christ (1 Thessalonians 3:13).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of the dead and the living in Christ to be caught up together in the clouds with the Lord Jesus Christ prior to the unveiling of the Day of the Lord, the time of God’s judgment on an unbelieving world (1 Thessalonians 4:17-5:3).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that believers are </a:t>
            </a:r>
            <a:r>
              <a:rPr lang="en-US" sz="2400" i="1" dirty="0">
                <a:effectLst/>
                <a:latin typeface="Calibri" panose="020F0502020204030204" pitchFamily="34" charset="0"/>
                <a:ea typeface="Calibri" panose="020F0502020204030204" pitchFamily="34" charset="0"/>
                <a:cs typeface="Calibri" panose="020F0502020204030204" pitchFamily="34" charset="0"/>
              </a:rPr>
              <a:t>“not destined for [God’s] wrath, but for obtaining salvation through our Lord Jesus Christ”</a:t>
            </a:r>
            <a:r>
              <a:rPr lang="en-US" sz="2400" dirty="0">
                <a:effectLst/>
                <a:latin typeface="Arial" panose="020B0604020202020204" pitchFamily="34" charset="0"/>
                <a:ea typeface="Calibri" panose="020F0502020204030204" pitchFamily="34" charset="0"/>
                <a:cs typeface="Times New Roman" panose="02020603050405020304" pitchFamily="18" charset="0"/>
              </a:rPr>
              <a:t> (1 Thessalonians 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of God’s peace sanctifying, setting apart, every believer perfect and complete at the return of Christ (1 Thessalonians 5:23).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promise that God is faithful to those He has called to save and by His own faithfulness, He will bring all these things to pass (1 Thessalonians 5:24).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9744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Believers are chosen by God (13)</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Believers are called by God (14)</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Believers are challenged by God (15)</a:t>
            </a:r>
          </a:p>
          <a:p>
            <a:pPr marL="857250" marR="0" lvl="0" indent="-85725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Believers are comforted by God. (16-17)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5872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Believers are </a:t>
            </a:r>
            <a:r>
              <a:rPr lang="en-US" sz="3200" b="1" u="sng" cap="none" dirty="0">
                <a:solidFill>
                  <a:schemeClr val="accent5">
                    <a:lumMod val="60000"/>
                    <a:lumOff val="40000"/>
                  </a:schemeClr>
                </a:solidFill>
                <a:latin typeface="+mn-lt"/>
              </a:rPr>
              <a:t>chosen</a:t>
            </a:r>
            <a:r>
              <a:rPr lang="en-US" sz="3200" b="1" cap="none" dirty="0">
                <a:solidFill>
                  <a:schemeClr val="accent5">
                    <a:lumMod val="60000"/>
                    <a:lumOff val="40000"/>
                  </a:schemeClr>
                </a:solidFill>
                <a:latin typeface="+mn-lt"/>
              </a:rPr>
              <a:t> by God </a:t>
            </a:r>
            <a:r>
              <a:rPr lang="en-US" sz="3200" b="1" cap="none" baseline="30000" dirty="0">
                <a:solidFill>
                  <a:schemeClr val="accent5">
                    <a:lumMod val="60000"/>
                    <a:lumOff val="40000"/>
                  </a:schemeClr>
                </a:solidFill>
                <a:latin typeface="+mn-lt"/>
              </a:rPr>
              <a:t>(2:13)</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79631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24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3AC3B8-CC5F-224A-E5B9-6409CC7BAD25}"/>
              </a:ext>
            </a:extLst>
          </p:cNvPr>
          <p:cNvSpPr txBox="1"/>
          <p:nvPr/>
        </p:nvSpPr>
        <p:spPr>
          <a:xfrm>
            <a:off x="270131" y="2466965"/>
            <a:ext cx="11590636" cy="954107"/>
          </a:xfrm>
          <a:prstGeom prst="rect">
            <a:avLst/>
          </a:prstGeom>
          <a:noFill/>
        </p:spPr>
        <p:txBody>
          <a:bodyPr wrap="square" rtlCol="0">
            <a:spAutoFit/>
          </a:bodyPr>
          <a:lstStyle/>
          <a:p>
            <a:pPr algn="ctr"/>
            <a:r>
              <a:rPr lang="en-US" sz="2800" dirty="0"/>
              <a:t>God chooses by Himself, for Himself, without reference to anyone else or anything else that could be.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Believers are </a:t>
            </a:r>
            <a:r>
              <a:rPr lang="en-US" sz="3200" b="1" u="sng" cap="none" dirty="0">
                <a:solidFill>
                  <a:schemeClr val="accent5">
                    <a:lumMod val="60000"/>
                    <a:lumOff val="40000"/>
                  </a:schemeClr>
                </a:solidFill>
                <a:latin typeface="+mn-lt"/>
              </a:rPr>
              <a:t>called</a:t>
            </a:r>
            <a:r>
              <a:rPr lang="en-US" sz="3200" b="1" cap="none" dirty="0">
                <a:solidFill>
                  <a:schemeClr val="accent5">
                    <a:lumMod val="60000"/>
                    <a:lumOff val="40000"/>
                  </a:schemeClr>
                </a:solidFill>
                <a:latin typeface="+mn-lt"/>
              </a:rPr>
              <a:t> by God </a:t>
            </a:r>
            <a:r>
              <a:rPr lang="en-US" sz="3200" b="1" cap="none" baseline="30000" dirty="0">
                <a:solidFill>
                  <a:schemeClr val="accent5">
                    <a:lumMod val="60000"/>
                    <a:lumOff val="40000"/>
                  </a:schemeClr>
                </a:solidFill>
                <a:latin typeface="+mn-lt"/>
              </a:rPr>
              <a:t>(2:14)</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796319"/>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It was for this He </a:t>
            </a:r>
            <a:r>
              <a:rPr lang="en-US" sz="2400" b="1" i="1" u="sng" dirty="0">
                <a:latin typeface="Calibri" panose="020F0502020204030204" pitchFamily="34" charset="0"/>
                <a:cs typeface="Calibri" panose="020F0502020204030204" pitchFamily="34" charset="0"/>
              </a:rPr>
              <a:t>called</a:t>
            </a:r>
            <a:r>
              <a:rPr lang="en-US" sz="2400" i="1" dirty="0">
                <a:latin typeface="Calibri" panose="020F0502020204030204" pitchFamily="34" charset="0"/>
                <a:cs typeface="Calibri" panose="020F0502020204030204" pitchFamily="34" charset="0"/>
              </a:rPr>
              <a:t> you through our gospel, that you may gain the glory of our Lord Jesus Christ.</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3AC3B8-CC5F-224A-E5B9-6409CC7BAD25}"/>
              </a:ext>
            </a:extLst>
          </p:cNvPr>
          <p:cNvSpPr txBox="1"/>
          <p:nvPr/>
        </p:nvSpPr>
        <p:spPr>
          <a:xfrm>
            <a:off x="270131" y="2466965"/>
            <a:ext cx="11590636" cy="2185214"/>
          </a:xfrm>
          <a:prstGeom prst="rect">
            <a:avLst/>
          </a:prstGeom>
          <a:noFill/>
        </p:spPr>
        <p:txBody>
          <a:bodyPr wrap="square" rtlCol="0">
            <a:spAutoFit/>
          </a:bodyPr>
          <a:lstStyle/>
          <a:p>
            <a:pPr marL="571500" indent="-571500" algn="just">
              <a:buFont typeface="Wingdings" panose="05000000000000000000" pitchFamily="2" charset="2"/>
              <a:buChar char="§"/>
            </a:pPr>
            <a:r>
              <a:rPr lang="en-US" sz="3600" b="1" u="sng" dirty="0">
                <a:latin typeface="Calibri" panose="020F0502020204030204" pitchFamily="34" charset="0"/>
                <a:cs typeface="Calibri" panose="020F0502020204030204" pitchFamily="34" charset="0"/>
              </a:rPr>
              <a:t>Chosen</a:t>
            </a:r>
            <a:r>
              <a:rPr lang="en-US" sz="3600" dirty="0">
                <a:latin typeface="Calibri" panose="020F0502020204030204" pitchFamily="34" charset="0"/>
                <a:cs typeface="Calibri" panose="020F0502020204030204" pitchFamily="34" charset="0"/>
              </a:rPr>
              <a:t> – salvation from God’s perspective </a:t>
            </a:r>
            <a:r>
              <a:rPr lang="en-US" sz="3200" i="1" dirty="0">
                <a:latin typeface="Calibri" panose="020F0502020204030204" pitchFamily="34" charset="0"/>
                <a:cs typeface="Calibri" panose="020F0502020204030204" pitchFamily="34" charset="0"/>
              </a:rPr>
              <a:t>(emphasizes salvation is all of God, what God did and accomplished)</a:t>
            </a:r>
          </a:p>
          <a:p>
            <a:pPr marL="571500" indent="-571500" algn="just">
              <a:buFont typeface="Wingdings" panose="05000000000000000000" pitchFamily="2" charset="2"/>
              <a:buChar char="§"/>
            </a:pPr>
            <a:r>
              <a:rPr lang="en-US" sz="3600" b="1" u="sng" dirty="0">
                <a:effectLst/>
                <a:latin typeface="Calibri" panose="020F0502020204030204" pitchFamily="34" charset="0"/>
                <a:ea typeface="Calibri" panose="020F0502020204030204" pitchFamily="34" charset="0"/>
                <a:cs typeface="Calibri" panose="020F0502020204030204" pitchFamily="34" charset="0"/>
              </a:rPr>
              <a:t>Called</a:t>
            </a:r>
            <a:r>
              <a:rPr lang="en-US" sz="3600" dirty="0">
                <a:effectLst/>
                <a:latin typeface="Calibri" panose="020F0502020204030204" pitchFamily="34" charset="0"/>
                <a:ea typeface="Calibri" panose="020F0502020204030204" pitchFamily="34" charset="0"/>
                <a:cs typeface="Calibri" panose="020F0502020204030204" pitchFamily="34" charset="0"/>
              </a:rPr>
              <a:t> – salvation from man’s perspective </a:t>
            </a:r>
            <a:r>
              <a:rPr lang="en-US" sz="3200" i="1" dirty="0">
                <a:effectLst/>
                <a:latin typeface="Calibri" panose="020F0502020204030204" pitchFamily="34" charset="0"/>
                <a:ea typeface="Calibri" panose="020F0502020204030204" pitchFamily="34" charset="0"/>
                <a:cs typeface="Calibri" panose="020F0502020204030204" pitchFamily="34" charset="0"/>
              </a:rPr>
              <a:t>(emphasizes the expectation of man’s response)</a:t>
            </a:r>
          </a:p>
        </p:txBody>
      </p:sp>
    </p:spTree>
    <p:extLst>
      <p:ext uri="{BB962C8B-B14F-4D97-AF65-F5344CB8AC3E}">
        <p14:creationId xmlns:p14="http://schemas.microsoft.com/office/powerpoint/2010/main" val="27544449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2750"/>
                            </p:stCondLst>
                            <p:childTnLst>
                              <p:par>
                                <p:cTn id="9" presetID="10" presetClass="entr" presetSubtype="0" fill="hold" grpId="0" nodeType="afterEffect">
                                  <p:stCondLst>
                                    <p:cond delay="4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Two “Calls” in the Bible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742950" marR="0" lvl="0" indent="-742950" algn="just">
              <a:spcBef>
                <a:spcPts val="0"/>
              </a:spcBef>
              <a:spcAft>
                <a:spcPts val="0"/>
              </a:spcAft>
              <a:buAutoNum type="arabicPeriod"/>
            </a:pPr>
            <a:r>
              <a:rPr lang="en-US" sz="3600" b="1" dirty="0">
                <a:effectLst/>
                <a:latin typeface="Calibri" panose="020F0502020204030204" pitchFamily="34" charset="0"/>
                <a:ea typeface="Calibri" panose="020F0502020204030204" pitchFamily="34" charset="0"/>
                <a:cs typeface="Times New Roman" panose="02020603050405020304" pitchFamily="18" charset="0"/>
              </a:rPr>
              <a:t>General Call</a:t>
            </a:r>
            <a:r>
              <a:rPr lang="en-US" sz="3600" b="1" dirty="0">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 the proclamation of the gospel to all people whether people believe or not </a:t>
            </a:r>
            <a:r>
              <a:rPr lang="en-US" sz="3600" i="1" dirty="0">
                <a:latin typeface="Calibri" panose="020F0502020204030204" pitchFamily="34" charset="0"/>
                <a:ea typeface="Calibri" panose="020F0502020204030204" pitchFamily="34" charset="0"/>
                <a:cs typeface="Times New Roman" panose="02020603050405020304" pitchFamily="18" charset="0"/>
              </a:rPr>
              <a:t>(Acts 17:30; Matthew 22:14 – “Many are called, but few are chosen.”)</a:t>
            </a:r>
          </a:p>
          <a:p>
            <a:pPr marL="742950" marR="0" lvl="0" indent="-742950" algn="just">
              <a:spcBef>
                <a:spcPts val="0"/>
              </a:spcBef>
              <a:spcAft>
                <a:spcPts val="0"/>
              </a:spcAft>
              <a:buAutoNum type="arabicPeriod"/>
            </a:pPr>
            <a:r>
              <a:rPr lang="en-US" sz="3600" b="1" dirty="0">
                <a:effectLst/>
                <a:latin typeface="Calibri" panose="020F0502020204030204" pitchFamily="34" charset="0"/>
                <a:ea typeface="Calibri" panose="020F0502020204030204" pitchFamily="34" charset="0"/>
                <a:cs typeface="Calibri" panose="020F0502020204030204" pitchFamily="34" charset="0"/>
              </a:rPr>
              <a:t>Effectual Call </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Times New Roman" panose="02020603050405020304" pitchFamily="18" charset="0"/>
                <a:cs typeface="Calibri" panose="020F0502020204030204" pitchFamily="34" charset="0"/>
              </a:rPr>
              <a:t>an act of God the Father, speaking through the human proclamation of the gospel, in which He summons a person to Himself in such a way that he responds in saving faith. (Romans 8:29-30)</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1122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8:29-30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29 For those whom He foreknew, He also predestined to become conformed to the image of His Son, so that He would be the firstborn among many brethren; 30 and these whom He predestined, He also </a:t>
            </a:r>
            <a:r>
              <a:rPr lang="en-US" sz="3600" b="1" i="1" u="sng" dirty="0">
                <a:effectLst/>
                <a:latin typeface="Calibri" panose="020F0502020204030204" pitchFamily="34" charset="0"/>
                <a:ea typeface="Times New Roman" panose="02020603050405020304" pitchFamily="18" charset="0"/>
              </a:rPr>
              <a:t>called</a:t>
            </a:r>
            <a:r>
              <a:rPr lang="en-US" sz="3600" i="1" dirty="0">
                <a:effectLst/>
                <a:latin typeface="Calibri" panose="020F0502020204030204" pitchFamily="34" charset="0"/>
                <a:ea typeface="Times New Roman" panose="02020603050405020304" pitchFamily="18" charset="0"/>
              </a:rPr>
              <a:t>; and these whom He </a:t>
            </a:r>
            <a:r>
              <a:rPr lang="en-US" sz="3600" b="1" i="1" u="sng" dirty="0">
                <a:effectLst/>
                <a:latin typeface="Calibri" panose="020F0502020204030204" pitchFamily="34" charset="0"/>
                <a:ea typeface="Times New Roman" panose="02020603050405020304" pitchFamily="18" charset="0"/>
              </a:rPr>
              <a:t>called</a:t>
            </a:r>
            <a:r>
              <a:rPr lang="en-US" sz="3600" i="1" dirty="0">
                <a:effectLst/>
                <a:latin typeface="Calibri" panose="020F0502020204030204" pitchFamily="34" charset="0"/>
                <a:ea typeface="Times New Roman" panose="02020603050405020304" pitchFamily="18" charset="0"/>
              </a:rPr>
              <a:t>, He also justified; and these whom He justified, He also glorified. </a:t>
            </a:r>
          </a:p>
        </p:txBody>
      </p:sp>
    </p:spTree>
    <p:extLst>
      <p:ext uri="{BB962C8B-B14F-4D97-AF65-F5344CB8AC3E}">
        <p14:creationId xmlns:p14="http://schemas.microsoft.com/office/powerpoint/2010/main" val="2581339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15267</TotalTime>
  <Words>1448</Words>
  <Application>Microsoft Office PowerPoint</Application>
  <PresentationFormat>Widescreen</PresentationFormat>
  <Paragraphs>66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305</cp:revision>
  <cp:lastPrinted>2020-05-22T15:03:41Z</cp:lastPrinted>
  <dcterms:created xsi:type="dcterms:W3CDTF">2019-06-22T19:37:39Z</dcterms:created>
  <dcterms:modified xsi:type="dcterms:W3CDTF">2022-05-28T22:36:57Z</dcterms:modified>
</cp:coreProperties>
</file>